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5" r:id="rId8"/>
    <p:sldId id="266" r:id="rId9"/>
    <p:sldId id="269" r:id="rId10"/>
    <p:sldId id="272" r:id="rId11"/>
    <p:sldId id="273" r:id="rId12"/>
    <p:sldId id="274" r:id="rId13"/>
    <p:sldId id="276" r:id="rId14"/>
    <p:sldId id="277" r:id="rId15"/>
    <p:sldId id="268" r:id="rId16"/>
  </p:sldIdLst>
  <p:sldSz cx="9144000" cy="6858000" type="screen4x3"/>
  <p:notesSz cx="6881813" cy="96615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43" autoAdjust="0"/>
  </p:normalViewPr>
  <p:slideViewPr>
    <p:cSldViewPr>
      <p:cViewPr>
        <p:scale>
          <a:sx n="75" d="100"/>
          <a:sy n="75" d="100"/>
        </p:scale>
        <p:origin x="-118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D74B-2680-413E-B4A0-0064F3677DC0}" type="datetimeFigureOut">
              <a:rPr lang="pl-PL" smtClean="0"/>
              <a:t>2019-11-12</a:t>
            </a:fld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0EB51A-627F-44AC-8B2E-F99C8068B8A5}" type="slidenum">
              <a:rPr lang="pl-PL" smtClean="0"/>
              <a:t>‹#›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D74B-2680-413E-B4A0-0064F3677DC0}" type="datetimeFigureOut">
              <a:rPr lang="pl-PL" smtClean="0"/>
              <a:t>2019-11-12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B51A-627F-44AC-8B2E-F99C8068B8A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D74B-2680-413E-B4A0-0064F3677DC0}" type="datetimeFigureOut">
              <a:rPr lang="pl-PL" smtClean="0"/>
              <a:t>2019-11-12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B51A-627F-44AC-8B2E-F99C8068B8A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D74B-2680-413E-B4A0-0064F3677DC0}" type="datetimeFigureOut">
              <a:rPr lang="pl-PL" smtClean="0"/>
              <a:t>2019-11-12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B51A-627F-44AC-8B2E-F99C8068B8A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D74B-2680-413E-B4A0-0064F3677DC0}" type="datetimeFigureOut">
              <a:rPr lang="pl-PL" smtClean="0"/>
              <a:t>2019-11-12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B51A-627F-44AC-8B2E-F99C8068B8A5}" type="slidenum">
              <a:rPr lang="pl-PL" smtClean="0"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D74B-2680-413E-B4A0-0064F3677DC0}" type="datetimeFigureOut">
              <a:rPr lang="pl-PL" smtClean="0"/>
              <a:t>2019-11-12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B51A-627F-44AC-8B2E-F99C8068B8A5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D74B-2680-413E-B4A0-0064F3677DC0}" type="datetimeFigureOut">
              <a:rPr lang="pl-PL" smtClean="0"/>
              <a:t>2019-11-12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B51A-627F-44AC-8B2E-F99C8068B8A5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D74B-2680-413E-B4A0-0064F3677DC0}" type="datetimeFigureOut">
              <a:rPr lang="pl-PL" smtClean="0"/>
              <a:t>2019-11-12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B51A-627F-44AC-8B2E-F99C8068B8A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D74B-2680-413E-B4A0-0064F3677DC0}" type="datetimeFigureOut">
              <a:rPr lang="pl-PL" smtClean="0"/>
              <a:t>2019-11-12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B51A-627F-44AC-8B2E-F99C8068B8A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D74B-2680-413E-B4A0-0064F3677DC0}" type="datetimeFigureOut">
              <a:rPr lang="pl-PL" smtClean="0"/>
              <a:t>2019-11-12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B51A-627F-44AC-8B2E-F99C8068B8A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D74B-2680-413E-B4A0-0064F3677DC0}" type="datetimeFigureOut">
              <a:rPr lang="pl-PL" smtClean="0"/>
              <a:t>2019-11-12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B51A-627F-44AC-8B2E-F99C8068B8A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03CD74B-2680-413E-B4A0-0064F3677DC0}" type="datetimeFigureOut">
              <a:rPr lang="pl-PL" smtClean="0"/>
              <a:t>2019-11-12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F0EB51A-627F-44AC-8B2E-F99C8068B8A5}" type="slidenum">
              <a:rPr lang="pl-PL" smtClean="0"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9140552" cy="6048672"/>
          </a:xfrm>
        </p:spPr>
        <p:txBody>
          <a:bodyPr/>
          <a:lstStyle/>
          <a:p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</a:rPr>
              <a:t>Zawody </a:t>
            </a:r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</a:rPr>
              <a:t>przyszłości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88" y="116632"/>
            <a:ext cx="32004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672" y="488008"/>
            <a:ext cx="304800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860" y="0"/>
            <a:ext cx="2649636" cy="2276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3114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9878"/>
            <a:ext cx="8229600" cy="49962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3200" b="1" dirty="0" smtClean="0">
              <a:solidFill>
                <a:srgbClr val="006600"/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pl-PL" sz="3200" b="1" dirty="0" smtClean="0">
                <a:solidFill>
                  <a:srgbClr val="006600"/>
                </a:solidFill>
                <a:latin typeface="Book Antiqua" panose="02040602050305030304" pitchFamily="18" charset="0"/>
              </a:rPr>
              <a:t>Biorąc </a:t>
            </a:r>
            <a:r>
              <a:rPr lang="pl-PL" sz="3200" b="1" dirty="0">
                <a:solidFill>
                  <a:srgbClr val="006600"/>
                </a:solidFill>
                <a:latin typeface="Book Antiqua" panose="02040602050305030304" pitchFamily="18" charset="0"/>
              </a:rPr>
              <a:t>pod uwagę rozwój </a:t>
            </a:r>
            <a:r>
              <a:rPr lang="pl-PL" sz="3200" b="1" dirty="0" smtClean="0">
                <a:solidFill>
                  <a:srgbClr val="006600"/>
                </a:solidFill>
                <a:latin typeface="Book Antiqua" panose="02040602050305030304" pitchFamily="18" charset="0"/>
              </a:rPr>
              <a:t>                     technologii</a:t>
            </a:r>
            <a:r>
              <a:rPr lang="pl-PL" sz="3200" b="1" dirty="0">
                <a:solidFill>
                  <a:srgbClr val="006600"/>
                </a:solidFill>
                <a:latin typeface="Book Antiqua" panose="02040602050305030304" pitchFamily="18" charset="0"/>
              </a:rPr>
              <a:t>, osoby </a:t>
            </a:r>
            <a:r>
              <a:rPr lang="pl-PL" sz="3200" b="1" dirty="0" smtClean="0">
                <a:solidFill>
                  <a:srgbClr val="006600"/>
                </a:solidFill>
                <a:latin typeface="Book Antiqua" panose="02040602050305030304" pitchFamily="18" charset="0"/>
              </a:rPr>
              <a:t>zatrudnione  w branży </a:t>
            </a:r>
            <a:r>
              <a:rPr lang="pl-PL" sz="3200" b="1" dirty="0">
                <a:solidFill>
                  <a:srgbClr val="006600"/>
                </a:solidFill>
                <a:latin typeface="Book Antiqua" panose="02040602050305030304" pitchFamily="18" charset="0"/>
              </a:rPr>
              <a:t>IT z pewnością nie mają powodów, by martwić się o zjawisko wypalenia zawodowego lub brak zatrudnienia. Nadal jest to najlepiej prosperujący sektor i tendencja ta będzie się </a:t>
            </a:r>
            <a:r>
              <a:rPr lang="pl-PL" sz="3200" b="1" dirty="0" smtClean="0">
                <a:solidFill>
                  <a:srgbClr val="006600"/>
                </a:solidFill>
                <a:latin typeface="Book Antiqua" panose="02040602050305030304" pitchFamily="18" charset="0"/>
              </a:rPr>
              <a:t>utrzymywać.</a:t>
            </a:r>
            <a:endParaRPr lang="pl-PL" sz="3200" b="1" dirty="0">
              <a:solidFill>
                <a:srgbClr val="006600"/>
              </a:solidFill>
              <a:latin typeface="Book Antiqua" panose="02040602050305030304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16632"/>
            <a:ext cx="2133600" cy="2026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2740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04864"/>
          </a:xfrm>
        </p:spPr>
        <p:txBody>
          <a:bodyPr/>
          <a:lstStyle/>
          <a:p>
            <a:r>
              <a:rPr lang="pl-PL" sz="4800" b="1" dirty="0">
                <a:solidFill>
                  <a:schemeClr val="tx2">
                    <a:lumMod val="50000"/>
                  </a:schemeClr>
                </a:solidFill>
              </a:rPr>
              <a:t>Witamy w erze </a:t>
            </a:r>
            <a:r>
              <a:rPr lang="pl-PL" sz="4800" b="1" dirty="0" err="1">
                <a:solidFill>
                  <a:schemeClr val="tx2">
                    <a:lumMod val="50000"/>
                  </a:schemeClr>
                </a:solidFill>
              </a:rPr>
              <a:t>freelancerów</a:t>
            </a:r>
            <a:r>
              <a:rPr lang="pl-PL" sz="4400" b="1" dirty="0"/>
              <a:t/>
            </a:r>
            <a:br>
              <a:rPr lang="pl-PL" sz="4400" b="1" dirty="0"/>
            </a:b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800" b="1" dirty="0">
                <a:solidFill>
                  <a:srgbClr val="006600"/>
                </a:solidFill>
                <a:latin typeface="Book Antiqua" panose="02040602050305030304" pitchFamily="18" charset="0"/>
              </a:rPr>
              <a:t>Przyszłością, która dzieje się już dziś okazuje się być tzw. </a:t>
            </a:r>
            <a:r>
              <a:rPr lang="pl-PL" sz="2800" b="1" dirty="0" err="1">
                <a:solidFill>
                  <a:srgbClr val="006600"/>
                </a:solidFill>
                <a:latin typeface="Book Antiqua" panose="02040602050305030304" pitchFamily="18" charset="0"/>
              </a:rPr>
              <a:t>job</a:t>
            </a:r>
            <a:r>
              <a:rPr lang="pl-PL" sz="2800" b="1" dirty="0">
                <a:solidFill>
                  <a:srgbClr val="006600"/>
                </a:solidFill>
                <a:latin typeface="Book Antiqua" panose="02040602050305030304" pitchFamily="18" charset="0"/>
              </a:rPr>
              <a:t> </a:t>
            </a:r>
            <a:r>
              <a:rPr lang="pl-PL" sz="2800" b="1" dirty="0" err="1">
                <a:solidFill>
                  <a:srgbClr val="006600"/>
                </a:solidFill>
                <a:latin typeface="Book Antiqua" panose="02040602050305030304" pitchFamily="18" charset="0"/>
              </a:rPr>
              <a:t>sharing</a:t>
            </a:r>
            <a:r>
              <a:rPr lang="pl-PL" sz="2800" b="1" dirty="0">
                <a:solidFill>
                  <a:srgbClr val="006600"/>
                </a:solidFill>
                <a:latin typeface="Book Antiqua" panose="02040602050305030304" pitchFamily="18" charset="0"/>
              </a:rPr>
              <a:t>, czyli elastyczny tryb pracy. Polega na tym, że stanowisko w formie pełnowymiarowej jest podzielone między dwóch lub więcej pracowników, zatrudnionych w niepełnym wymiarze pracy. Dla pracodawcy oznacza to redukcję kosztów, ponieważ zamiast utrzymywać dwa pełne etaty, może zaproponować </a:t>
            </a:r>
            <a:r>
              <a:rPr lang="pl-PL" sz="2800" b="1" dirty="0" smtClean="0">
                <a:solidFill>
                  <a:srgbClr val="006600"/>
                </a:solidFill>
                <a:latin typeface="Book Antiqua" panose="02040602050305030304" pitchFamily="18" charset="0"/>
              </a:rPr>
              <a:t>jeden - </a:t>
            </a:r>
            <a:r>
              <a:rPr lang="pl-PL" sz="2800" b="1" dirty="0">
                <a:solidFill>
                  <a:srgbClr val="006600"/>
                </a:solidFill>
                <a:latin typeface="Book Antiqua" panose="02040602050305030304" pitchFamily="18" charset="0"/>
              </a:rPr>
              <a:t>dwóm osobom</a:t>
            </a:r>
            <a:r>
              <a:rPr lang="pl-PL" b="1" dirty="0">
                <a:solidFill>
                  <a:srgbClr val="006600"/>
                </a:solidFill>
                <a:latin typeface="Book Antiqua" panose="02040602050305030304" pitchFamily="18" charset="0"/>
              </a:rPr>
              <a:t>. </a:t>
            </a:r>
            <a:r>
              <a:rPr lang="pl-PL" b="1" dirty="0" smtClean="0">
                <a:latin typeface="Book Antiqua" panose="02040602050305030304" pitchFamily="18" charset="0"/>
              </a:rPr>
              <a:t> </a:t>
            </a:r>
            <a:endParaRPr lang="pl-PL" b="1" dirty="0">
              <a:latin typeface="Book Antiqua" panose="02040602050305030304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5" y="5013176"/>
            <a:ext cx="2016225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8140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-675456"/>
            <a:ext cx="8291264" cy="3024336"/>
          </a:xfrm>
        </p:spPr>
        <p:txBody>
          <a:bodyPr/>
          <a:lstStyle/>
          <a:p>
            <a:r>
              <a:rPr lang="pl-PL" sz="44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l-PL" sz="44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l-PL" sz="44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l-PL" sz="44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pl-PL" sz="44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l-PL" sz="44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l-PL" sz="44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l-PL" sz="44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pl-PL" sz="44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l-PL" sz="44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l-PL" sz="4400" b="1" dirty="0" smtClean="0">
                <a:solidFill>
                  <a:schemeClr val="tx2">
                    <a:lumMod val="50000"/>
                  </a:schemeClr>
                </a:solidFill>
              </a:rPr>
              <a:t>                </a:t>
            </a:r>
            <a:r>
              <a:rPr lang="pl-PL" sz="4400" b="1" dirty="0" smtClean="0">
                <a:solidFill>
                  <a:schemeClr val="tx2">
                    <a:lumMod val="50000"/>
                  </a:schemeClr>
                </a:solidFill>
              </a:rPr>
              <a:t>Kariera </a:t>
            </a:r>
            <a:r>
              <a:rPr lang="pl-PL" sz="4400" b="1" dirty="0">
                <a:solidFill>
                  <a:schemeClr val="tx2">
                    <a:lumMod val="50000"/>
                  </a:schemeClr>
                </a:solidFill>
              </a:rPr>
              <a:t>na </a:t>
            </a:r>
            <a:r>
              <a:rPr lang="pl-PL" sz="4400" b="1" dirty="0" smtClean="0">
                <a:solidFill>
                  <a:schemeClr val="tx2">
                    <a:lumMod val="50000"/>
                  </a:schemeClr>
                </a:solidFill>
              </a:rPr>
              <a:t>YouTube </a:t>
            </a:r>
            <a:br>
              <a:rPr lang="pl-PL" sz="44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l-PL" sz="4400" b="1" dirty="0" smtClean="0">
                <a:solidFill>
                  <a:schemeClr val="tx2">
                    <a:lumMod val="50000"/>
                  </a:schemeClr>
                </a:solidFill>
              </a:rPr>
              <a:t>             i </a:t>
            </a:r>
            <a:r>
              <a:rPr lang="pl-PL" sz="4400" b="1" dirty="0">
                <a:solidFill>
                  <a:schemeClr val="tx2">
                    <a:lumMod val="50000"/>
                  </a:schemeClr>
                </a:solidFill>
              </a:rPr>
              <a:t>nie tylko</a:t>
            </a:r>
            <a:br>
              <a:rPr lang="pl-PL" sz="4400" b="1" dirty="0">
                <a:solidFill>
                  <a:schemeClr val="tx2">
                    <a:lumMod val="50000"/>
                  </a:schemeClr>
                </a:solidFill>
              </a:rPr>
            </a:br>
            <a:endParaRPr lang="pl-PL" sz="4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43074"/>
            <a:ext cx="8229600" cy="49982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3200" b="1" dirty="0">
                <a:solidFill>
                  <a:srgbClr val="006600"/>
                </a:solidFill>
                <a:latin typeface="Book Antiqua" panose="02040602050305030304" pitchFamily="18" charset="0"/>
              </a:rPr>
              <a:t>W dobie technologii, całkowicie zmienia się postrzeganie pracy. Obecnie rozkwit przeżywają zawody związane z budowaniem marki, czyli </a:t>
            </a:r>
            <a:r>
              <a:rPr lang="pl-PL" sz="3200" b="1" dirty="0" err="1">
                <a:solidFill>
                  <a:srgbClr val="006600"/>
                </a:solidFill>
                <a:latin typeface="Book Antiqua" panose="02040602050305030304" pitchFamily="18" charset="0"/>
              </a:rPr>
              <a:t>blogerzy</a:t>
            </a:r>
            <a:r>
              <a:rPr lang="pl-PL" sz="3200" b="1" dirty="0">
                <a:solidFill>
                  <a:srgbClr val="006600"/>
                </a:solidFill>
                <a:latin typeface="Book Antiqua" panose="02040602050305030304" pitchFamily="18" charset="0"/>
              </a:rPr>
              <a:t>, </a:t>
            </a:r>
            <a:r>
              <a:rPr lang="pl-PL" sz="3200" b="1" dirty="0" err="1">
                <a:solidFill>
                  <a:srgbClr val="006600"/>
                </a:solidFill>
                <a:latin typeface="Book Antiqua" panose="02040602050305030304" pitchFamily="18" charset="0"/>
              </a:rPr>
              <a:t>trendsetterzy</a:t>
            </a:r>
            <a:r>
              <a:rPr lang="pl-PL" sz="3200" b="1" dirty="0">
                <a:solidFill>
                  <a:srgbClr val="006600"/>
                </a:solidFill>
                <a:latin typeface="Book Antiqua" panose="02040602050305030304" pitchFamily="18" charset="0"/>
              </a:rPr>
              <a:t>, </a:t>
            </a:r>
            <a:r>
              <a:rPr lang="pl-PL" sz="3200" b="1" dirty="0" err="1">
                <a:solidFill>
                  <a:srgbClr val="006600"/>
                </a:solidFill>
                <a:latin typeface="Book Antiqua" panose="02040602050305030304" pitchFamily="18" charset="0"/>
              </a:rPr>
              <a:t>influencerzy</a:t>
            </a:r>
            <a:r>
              <a:rPr lang="pl-PL" sz="3200" b="1" dirty="0">
                <a:solidFill>
                  <a:srgbClr val="006600"/>
                </a:solidFill>
                <a:latin typeface="Book Antiqua" panose="02040602050305030304" pitchFamily="18" charset="0"/>
              </a:rPr>
              <a:t>, youtuberzy, ambasadorzy marek itp. </a:t>
            </a:r>
            <a:r>
              <a:rPr lang="pl-PL" sz="3200" b="1" dirty="0" smtClean="0">
                <a:solidFill>
                  <a:srgbClr val="006600"/>
                </a:solidFill>
                <a:latin typeface="Book Antiqua" panose="02040602050305030304" pitchFamily="18" charset="0"/>
              </a:rPr>
              <a:t>                                  Tutaj </a:t>
            </a:r>
            <a:r>
              <a:rPr lang="pl-PL" sz="3200" b="1" dirty="0">
                <a:solidFill>
                  <a:srgbClr val="006600"/>
                </a:solidFill>
                <a:latin typeface="Book Antiqua" panose="02040602050305030304" pitchFamily="18" charset="0"/>
              </a:rPr>
              <a:t>obserwujemy, coraz bardziej zacierającą się granicę między czasem prywatnym a zawodowym, ponieważ praca staje się stylem życia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217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76872"/>
          </a:xfrm>
        </p:spPr>
        <p:txBody>
          <a:bodyPr/>
          <a:lstStyle/>
          <a:p>
            <a:r>
              <a:rPr lang="pl-PL" sz="4000" b="1" dirty="0" smtClean="0">
                <a:solidFill>
                  <a:schemeClr val="tx2">
                    <a:lumMod val="50000"/>
                  </a:schemeClr>
                </a:solidFill>
              </a:rPr>
              <a:t>                   Nowe </a:t>
            </a:r>
            <a:r>
              <a:rPr lang="pl-PL" sz="4000" b="1" dirty="0">
                <a:solidFill>
                  <a:schemeClr val="tx2">
                    <a:lumMod val="50000"/>
                  </a:schemeClr>
                </a:solidFill>
              </a:rPr>
              <a:t>zawody powstają </a:t>
            </a:r>
            <a:r>
              <a:rPr lang="pl-PL" sz="4000" b="1" dirty="0" smtClean="0">
                <a:solidFill>
                  <a:schemeClr val="tx2">
                    <a:lumMod val="50000"/>
                  </a:schemeClr>
                </a:solidFill>
              </a:rPr>
              <a:t>                            właśnie </a:t>
            </a:r>
            <a:r>
              <a:rPr lang="pl-PL" sz="4000" b="1" dirty="0">
                <a:solidFill>
                  <a:schemeClr val="tx2">
                    <a:lumMod val="50000"/>
                  </a:schemeClr>
                </a:solidFill>
              </a:rPr>
              <a:t>teraz</a:t>
            </a:r>
            <a:br>
              <a:rPr lang="pl-PL" sz="4000" b="1" dirty="0">
                <a:solidFill>
                  <a:schemeClr val="tx2">
                    <a:lumMod val="50000"/>
                  </a:schemeClr>
                </a:solidFill>
              </a:rPr>
            </a:br>
            <a:endParaRPr lang="pl-PL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b="1" dirty="0" smtClean="0">
                <a:solidFill>
                  <a:srgbClr val="006600"/>
                </a:solidFill>
                <a:latin typeface="Book Antiqua" panose="02040602050305030304" pitchFamily="18" charset="0"/>
              </a:rPr>
              <a:t>Nowy </a:t>
            </a:r>
            <a:r>
              <a:rPr lang="pl-PL" sz="2800" b="1" dirty="0" smtClean="0">
                <a:solidFill>
                  <a:srgbClr val="006600"/>
                </a:solidFill>
                <a:latin typeface="Book Antiqua" panose="02040602050305030304" pitchFamily="18" charset="0"/>
              </a:rPr>
              <a:t>zawód </a:t>
            </a:r>
            <a:r>
              <a:rPr lang="pl-PL" sz="2800" b="1" dirty="0">
                <a:solidFill>
                  <a:srgbClr val="006600"/>
                </a:solidFill>
                <a:latin typeface="Book Antiqua" panose="02040602050305030304" pitchFamily="18" charset="0"/>
              </a:rPr>
              <a:t>w branży IT jest UX Designer, czyli osoba, która dba o to, by tworzone produkty cyfrowe (strony internetowe, gry, aplikacje) były przyjazne dla użytkownika </a:t>
            </a:r>
            <a:r>
              <a:rPr lang="pl-PL" sz="2800" b="1" dirty="0" smtClean="0">
                <a:solidFill>
                  <a:srgbClr val="006600"/>
                </a:solidFill>
                <a:latin typeface="Book Antiqua" panose="02040602050305030304" pitchFamily="18" charset="0"/>
              </a:rPr>
              <a:t>oraz, </a:t>
            </a:r>
            <a:r>
              <a:rPr lang="pl-PL" sz="2800" b="1" dirty="0">
                <a:solidFill>
                  <a:srgbClr val="006600"/>
                </a:solidFill>
                <a:latin typeface="Book Antiqua" panose="02040602050305030304" pitchFamily="18" charset="0"/>
              </a:rPr>
              <a:t>co </a:t>
            </a:r>
            <a:r>
              <a:rPr lang="pl-PL" sz="2800" b="1" dirty="0" smtClean="0">
                <a:solidFill>
                  <a:srgbClr val="006600"/>
                </a:solidFill>
                <a:latin typeface="Book Antiqua" panose="02040602050305030304" pitchFamily="18" charset="0"/>
              </a:rPr>
              <a:t>najważniejsze, </a:t>
            </a:r>
            <a:r>
              <a:rPr lang="pl-PL" sz="2800" b="1" dirty="0">
                <a:solidFill>
                  <a:srgbClr val="006600"/>
                </a:solidFill>
                <a:latin typeface="Book Antiqua" panose="02040602050305030304" pitchFamily="18" charset="0"/>
              </a:rPr>
              <a:t>intuicyjne. UX designer musi łączyć w sobie wiedzę i umiejętności z kilku dziedzin – jest to zarówno wiedza psychologiczna, podstawy programowania i grafiki oraz umiejętności logicznego myślenia. Jakie studia? UX Designerami zostają często osoby po psychologii czy informatyce. 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912"/>
            <a:ext cx="282892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35873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3790" y="-171400"/>
            <a:ext cx="8229600" cy="2448272"/>
          </a:xfrm>
        </p:spPr>
        <p:txBody>
          <a:bodyPr/>
          <a:lstStyle/>
          <a:p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b="1" dirty="0"/>
              <a:t/>
            </a:r>
            <a:br>
              <a:rPr lang="pl-PL" sz="3600" b="1" dirty="0"/>
            </a:br>
            <a:r>
              <a:rPr lang="pl-PL" sz="4800" b="1" dirty="0" smtClean="0">
                <a:solidFill>
                  <a:schemeClr val="tx2">
                    <a:lumMod val="50000"/>
                  </a:schemeClr>
                </a:solidFill>
              </a:rPr>
              <a:t>Jakie </a:t>
            </a:r>
            <a:r>
              <a:rPr lang="pl-PL" sz="4800" b="1" dirty="0">
                <a:solidFill>
                  <a:schemeClr val="tx2">
                    <a:lumMod val="50000"/>
                  </a:schemeClr>
                </a:solidFill>
              </a:rPr>
              <a:t>zawody będą potrzebne w przyszłości?</a:t>
            </a:r>
            <a:br>
              <a:rPr lang="pl-PL" sz="4800" b="1" dirty="0">
                <a:solidFill>
                  <a:schemeClr val="tx2">
                    <a:lumMod val="50000"/>
                  </a:schemeClr>
                </a:solidFill>
              </a:rPr>
            </a:br>
            <a:endParaRPr lang="pl-PL" sz="4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3790" y="191683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 smtClean="0">
                <a:solidFill>
                  <a:srgbClr val="006600"/>
                </a:solidFill>
                <a:latin typeface="Book Antiqua" panose="02040602050305030304" pitchFamily="18" charset="0"/>
              </a:rPr>
              <a:t>Nowe </a:t>
            </a:r>
            <a:r>
              <a:rPr lang="pl-PL" b="1" dirty="0">
                <a:solidFill>
                  <a:srgbClr val="006600"/>
                </a:solidFill>
                <a:latin typeface="Book Antiqua" panose="02040602050305030304" pitchFamily="18" charset="0"/>
              </a:rPr>
              <a:t>zawody będą skupiać się na umiejętnościach, których nie zastąpią maszyny, czyli umiejętnościach kreatywnych. Należą do nich m.in.:</a:t>
            </a:r>
          </a:p>
          <a:p>
            <a:pPr marL="0" indent="0">
              <a:buNone/>
            </a:pPr>
            <a:r>
              <a:rPr lang="pl-PL" b="1" dirty="0" smtClean="0">
                <a:solidFill>
                  <a:srgbClr val="006600"/>
                </a:solidFill>
                <a:latin typeface="Book Antiqua" panose="02040602050305030304" pitchFamily="18" charset="0"/>
              </a:rPr>
              <a:t>Grafik   </a:t>
            </a:r>
          </a:p>
          <a:p>
            <a:pPr marL="0" indent="0">
              <a:buNone/>
            </a:pPr>
            <a:r>
              <a:rPr lang="pl-PL" b="1" dirty="0" smtClean="0">
                <a:solidFill>
                  <a:srgbClr val="006600"/>
                </a:solidFill>
                <a:latin typeface="Book Antiqua" panose="02040602050305030304" pitchFamily="18" charset="0"/>
              </a:rPr>
              <a:t>* </a:t>
            </a:r>
            <a:r>
              <a:rPr lang="pl-PL" b="1" dirty="0">
                <a:solidFill>
                  <a:srgbClr val="006600"/>
                </a:solidFill>
                <a:latin typeface="Book Antiqua" panose="02040602050305030304" pitchFamily="18" charset="0"/>
              </a:rPr>
              <a:t>Architekt</a:t>
            </a:r>
            <a:br>
              <a:rPr lang="pl-PL" b="1" dirty="0">
                <a:solidFill>
                  <a:srgbClr val="006600"/>
                </a:solidFill>
                <a:latin typeface="Book Antiqua" panose="02040602050305030304" pitchFamily="18" charset="0"/>
              </a:rPr>
            </a:br>
            <a:r>
              <a:rPr lang="pl-PL" b="1" dirty="0">
                <a:solidFill>
                  <a:srgbClr val="006600"/>
                </a:solidFill>
                <a:latin typeface="Book Antiqua" panose="02040602050305030304" pitchFamily="18" charset="0"/>
              </a:rPr>
              <a:t>* Specjalista ds. </a:t>
            </a:r>
            <a:r>
              <a:rPr lang="pl-PL" b="1" dirty="0" err="1">
                <a:solidFill>
                  <a:srgbClr val="006600"/>
                </a:solidFill>
                <a:latin typeface="Book Antiqua" panose="02040602050305030304" pitchFamily="18" charset="0"/>
              </a:rPr>
              <a:t>customer</a:t>
            </a:r>
            <a:r>
              <a:rPr lang="pl-PL" b="1" dirty="0">
                <a:solidFill>
                  <a:srgbClr val="006600"/>
                </a:solidFill>
                <a:latin typeface="Book Antiqua" panose="02040602050305030304" pitchFamily="18" charset="0"/>
              </a:rPr>
              <a:t> </a:t>
            </a:r>
            <a:r>
              <a:rPr lang="pl-PL" b="1" dirty="0" err="1">
                <a:solidFill>
                  <a:srgbClr val="006600"/>
                </a:solidFill>
                <a:latin typeface="Book Antiqua" panose="02040602050305030304" pitchFamily="18" charset="0"/>
              </a:rPr>
              <a:t>experience</a:t>
            </a:r>
            <a:r>
              <a:rPr lang="pl-PL" b="1" dirty="0">
                <a:solidFill>
                  <a:srgbClr val="006600"/>
                </a:solidFill>
                <a:latin typeface="Book Antiqua" panose="02040602050305030304" pitchFamily="18" charset="0"/>
              </a:rPr>
              <a:t/>
            </a:r>
            <a:br>
              <a:rPr lang="pl-PL" b="1" dirty="0">
                <a:solidFill>
                  <a:srgbClr val="006600"/>
                </a:solidFill>
                <a:latin typeface="Book Antiqua" panose="02040602050305030304" pitchFamily="18" charset="0"/>
              </a:rPr>
            </a:br>
            <a:r>
              <a:rPr lang="pl-PL" b="1" dirty="0">
                <a:solidFill>
                  <a:srgbClr val="006600"/>
                </a:solidFill>
                <a:latin typeface="Book Antiqua" panose="02040602050305030304" pitchFamily="18" charset="0"/>
              </a:rPr>
              <a:t>* Projektant obiektów do drukarek 3D</a:t>
            </a:r>
            <a:br>
              <a:rPr lang="pl-PL" b="1" dirty="0">
                <a:solidFill>
                  <a:srgbClr val="006600"/>
                </a:solidFill>
                <a:latin typeface="Book Antiqua" panose="02040602050305030304" pitchFamily="18" charset="0"/>
              </a:rPr>
            </a:br>
            <a:r>
              <a:rPr lang="pl-PL" b="1" dirty="0">
                <a:solidFill>
                  <a:srgbClr val="006600"/>
                </a:solidFill>
                <a:latin typeface="Book Antiqua" panose="02040602050305030304" pitchFamily="18" charset="0"/>
              </a:rPr>
              <a:t>* Projektant rzeczywistości wirtualnej – VR</a:t>
            </a:r>
            <a:br>
              <a:rPr lang="pl-PL" b="1" dirty="0">
                <a:solidFill>
                  <a:srgbClr val="006600"/>
                </a:solidFill>
                <a:latin typeface="Book Antiqua" panose="02040602050305030304" pitchFamily="18" charset="0"/>
              </a:rPr>
            </a:br>
            <a:r>
              <a:rPr lang="pl-PL" b="1" dirty="0">
                <a:solidFill>
                  <a:srgbClr val="006600"/>
                </a:solidFill>
                <a:latin typeface="Book Antiqua" panose="02040602050305030304" pitchFamily="18" charset="0"/>
              </a:rPr>
              <a:t>* Animator wolnego czasu</a:t>
            </a:r>
            <a:br>
              <a:rPr lang="pl-PL" b="1" dirty="0">
                <a:solidFill>
                  <a:srgbClr val="006600"/>
                </a:solidFill>
                <a:latin typeface="Book Antiqua" panose="02040602050305030304" pitchFamily="18" charset="0"/>
              </a:rPr>
            </a:br>
            <a:r>
              <a:rPr lang="pl-PL" b="1" dirty="0">
                <a:solidFill>
                  <a:srgbClr val="006600"/>
                </a:solidFill>
                <a:latin typeface="Book Antiqua" panose="02040602050305030304" pitchFamily="18" charset="0"/>
              </a:rPr>
              <a:t>* Aktor</a:t>
            </a:r>
            <a:br>
              <a:rPr lang="pl-PL" b="1" dirty="0">
                <a:solidFill>
                  <a:srgbClr val="006600"/>
                </a:solidFill>
                <a:latin typeface="Book Antiqua" panose="02040602050305030304" pitchFamily="18" charset="0"/>
              </a:rPr>
            </a:br>
            <a:r>
              <a:rPr lang="pl-PL" b="1" dirty="0">
                <a:solidFill>
                  <a:srgbClr val="006600"/>
                </a:solidFill>
                <a:latin typeface="Book Antiqua" panose="02040602050305030304" pitchFamily="18" charset="0"/>
              </a:rPr>
              <a:t>* Pracownik branży </a:t>
            </a:r>
            <a:r>
              <a:rPr lang="pl-PL" b="1" dirty="0" smtClean="0">
                <a:solidFill>
                  <a:srgbClr val="006600"/>
                </a:solidFill>
                <a:latin typeface="Book Antiqua" panose="02040602050305030304" pitchFamily="18" charset="0"/>
              </a:rPr>
              <a:t>filmowej</a:t>
            </a:r>
            <a:endParaRPr lang="pl-PL" b="1" dirty="0">
              <a:solidFill>
                <a:srgbClr val="006600"/>
              </a:solidFill>
              <a:latin typeface="Book Antiqua" panose="02040602050305030304" pitchFamily="18" charset="0"/>
            </a:endParaRPr>
          </a:p>
          <a:p>
            <a:endParaRPr lang="pl-PL" b="1" dirty="0">
              <a:solidFill>
                <a:srgbClr val="006600"/>
              </a:solidFill>
              <a:latin typeface="Book Antiqua" panose="02040602050305030304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9616" y="2780928"/>
            <a:ext cx="28194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6777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>
                    <a:lumMod val="50000"/>
                  </a:schemeClr>
                </a:solidFill>
              </a:rPr>
              <a:t>Powodzenia! </a:t>
            </a:r>
            <a:endParaRPr lang="pl-PL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3200" b="1" dirty="0" smtClean="0">
                <a:solidFill>
                  <a:srgbClr val="0066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Praca </a:t>
            </a:r>
            <a:r>
              <a:rPr lang="pl-PL" sz="3200" b="1" dirty="0" smtClean="0">
                <a:solidFill>
                  <a:srgbClr val="0066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zawodowa to nie tylko pieniądze, ale przede wszystkim ogrom czasu, który pochłania. Ponieważ w pracy spędzisz ponad połowę swojego dnia pamiętaj, żeby robić </a:t>
            </a:r>
            <a:r>
              <a:rPr lang="pl-PL" sz="3200" b="1" dirty="0" smtClean="0">
                <a:solidFill>
                  <a:srgbClr val="0066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to, co </a:t>
            </a:r>
            <a:r>
              <a:rPr lang="pl-PL" sz="3200" b="1" dirty="0" smtClean="0">
                <a:solidFill>
                  <a:srgbClr val="0066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naprawdę lubisz.</a:t>
            </a:r>
          </a:p>
          <a:p>
            <a:pPr marL="0" indent="0" algn="just">
              <a:buNone/>
            </a:pPr>
            <a:endParaRPr lang="pl-PL" b="1" dirty="0"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626" y="4244974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848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b="1" dirty="0" smtClean="0">
                <a:solidFill>
                  <a:schemeClr val="tx2">
                    <a:lumMod val="50000"/>
                  </a:schemeClr>
                </a:solidFill>
              </a:rPr>
              <a:t>RYNEK PRACY</a:t>
            </a:r>
            <a:endParaRPr lang="pl-PL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pl-PL" sz="3600" b="1" dirty="0">
                <a:solidFill>
                  <a:srgbClr val="006600"/>
                </a:solidFill>
                <a:latin typeface="Book Antiqua" panose="02040602050305030304" pitchFamily="18" charset="0"/>
              </a:rPr>
              <a:t>Rynek pracy podlega nieustannym przemianom. Dynamiczny rozwój technologii, cyfryzacja procesów, a nawet robotyzacja sprawiają, że zmienia się zapotrzebowanie, a wiele z zawodów odchodzi w zapomnienie</a:t>
            </a:r>
            <a:r>
              <a:rPr lang="pl-PL" dirty="0">
                <a:solidFill>
                  <a:srgbClr val="006600"/>
                </a:solidFill>
              </a:rPr>
              <a:t>. </a:t>
            </a:r>
            <a:r>
              <a:rPr lang="pl-PL" dirty="0" smtClean="0">
                <a:solidFill>
                  <a:srgbClr val="006600"/>
                </a:solidFill>
              </a:rPr>
              <a:t> </a:t>
            </a:r>
            <a:endParaRPr lang="pl-PL" dirty="0">
              <a:solidFill>
                <a:srgbClr val="006600"/>
              </a:solidFill>
            </a:endParaRPr>
          </a:p>
        </p:txBody>
      </p:sp>
      <p:pic>
        <p:nvPicPr>
          <p:cNvPr id="1027" name="Picture 3" descr="C:\Users\Zbyszek\Desktop\images (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26501"/>
            <a:ext cx="2448272" cy="1632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7506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>
                    <a:lumMod val="50000"/>
                  </a:schemeClr>
                </a:solidFill>
              </a:rPr>
              <a:t>Przewidywania</a:t>
            </a:r>
            <a:endParaRPr lang="pl-PL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3000" b="1" dirty="0">
                <a:solidFill>
                  <a:srgbClr val="0066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Informacje o przewidywanych trendach na rynku pracy są szczególnie istotne w kontekście zmian </a:t>
            </a:r>
            <a:r>
              <a:rPr lang="pl-PL" sz="3000" b="1" dirty="0" smtClean="0">
                <a:solidFill>
                  <a:srgbClr val="0066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demograficznych, </a:t>
            </a:r>
            <a:r>
              <a:rPr lang="pl-PL" sz="3000" b="1" dirty="0">
                <a:solidFill>
                  <a:srgbClr val="0066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jakie nas czekają w ciągu najbliższych lat. Jak pisze profesor Irena Kotowska ze Szkoły Głównej Handlowej, w Polsce ulegnie przyspieszeniu proces starzenia społeczeństwa. Według prognoz w latach </a:t>
            </a:r>
            <a:r>
              <a:rPr lang="pl-PL" sz="3000" b="1" dirty="0" smtClean="0">
                <a:solidFill>
                  <a:srgbClr val="0066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2010–2030 </a:t>
            </a:r>
            <a:r>
              <a:rPr lang="pl-PL" sz="3000" b="1" dirty="0">
                <a:solidFill>
                  <a:srgbClr val="0066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nastąpi silny spadek </a:t>
            </a:r>
            <a:r>
              <a:rPr lang="pl-PL" sz="3000" b="1" dirty="0" smtClean="0">
                <a:solidFill>
                  <a:srgbClr val="0066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liczby osób </a:t>
            </a:r>
            <a:r>
              <a:rPr lang="pl-PL" sz="3000" b="1" dirty="0">
                <a:solidFill>
                  <a:srgbClr val="0066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aktywnych zawodowo, a wzrośnie aż o 3,2 mln liczba osób w wieku emerytalnym</a:t>
            </a:r>
            <a:r>
              <a:rPr lang="pl-PL" sz="26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sz="2600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26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647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600200"/>
          </a:xfrm>
        </p:spPr>
        <p:txBody>
          <a:bodyPr/>
          <a:lstStyle/>
          <a:p>
            <a:r>
              <a:rPr lang="pl-PL" b="1" dirty="0" smtClean="0">
                <a:solidFill>
                  <a:schemeClr val="tx2">
                    <a:lumMod val="50000"/>
                  </a:schemeClr>
                </a:solidFill>
              </a:rPr>
              <a:t>         Zawody </a:t>
            </a:r>
            <a:r>
              <a:rPr lang="pl-PL" b="1" dirty="0" smtClean="0">
                <a:solidFill>
                  <a:schemeClr val="tx2">
                    <a:lumMod val="50000"/>
                  </a:schemeClr>
                </a:solidFill>
              </a:rPr>
              <a:t>przyszłości</a:t>
            </a:r>
            <a:endParaRPr lang="pl-PL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3000" b="1" dirty="0" smtClean="0">
                <a:solidFill>
                  <a:srgbClr val="006600"/>
                </a:solidFill>
                <a:latin typeface="Book Antiqua" panose="02040602050305030304" pitchFamily="18" charset="0"/>
              </a:rPr>
              <a:t>Urzędnik</a:t>
            </a:r>
            <a:r>
              <a:rPr lang="pl-PL" sz="3000" b="1" dirty="0">
                <a:solidFill>
                  <a:srgbClr val="006600"/>
                </a:solidFill>
                <a:latin typeface="Book Antiqua" panose="02040602050305030304" pitchFamily="18" charset="0"/>
              </a:rPr>
              <a:t>, agent ubezpieczeniowy, księgowy, bibliotekarz czy recepcjonista – to zawody, które w ciągu najbliższych lat mogą zostać zastąpione przez zautomatyzowane systemy, które już dziś testujemy i wprowadzamy w życie.</a:t>
            </a:r>
          </a:p>
          <a:p>
            <a:pPr marL="0" indent="0">
              <a:buNone/>
            </a:pPr>
            <a:r>
              <a:rPr lang="pl-PL" sz="3000" b="1" dirty="0">
                <a:solidFill>
                  <a:srgbClr val="006600"/>
                </a:solidFill>
                <a:latin typeface="Book Antiqua" panose="02040602050305030304" pitchFamily="18" charset="0"/>
              </a:rPr>
              <a:t>Duże zmiany czekają też rynek biurowy, finansowy oraz niektóre zajęcia związane z logistyką, transportem i handlem. 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Znalezione obrazy dla zapytania urzędnik biurow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5" name="AutoShape 4" descr="Znalezione obrazy dla zapytania urzędnik biurow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9" y="7937"/>
            <a:ext cx="2123728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2691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612576" y="0"/>
            <a:ext cx="9299376" cy="2348880"/>
          </a:xfrm>
        </p:spPr>
        <p:txBody>
          <a:bodyPr/>
          <a:lstStyle/>
          <a:p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</a:rPr>
              <a:t>Zawody </a:t>
            </a:r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</a:rPr>
              <a:t>przyszłości</a:t>
            </a:r>
            <a:endParaRPr lang="pl-PL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3200" b="1" dirty="0" smtClean="0">
                <a:solidFill>
                  <a:srgbClr val="006600"/>
                </a:solidFill>
                <a:latin typeface="Book Antiqua" panose="02040602050305030304" pitchFamily="18" charset="0"/>
              </a:rPr>
              <a:t>Produkcja</a:t>
            </a:r>
            <a:r>
              <a:rPr lang="pl-PL" sz="3200" b="1" dirty="0">
                <a:solidFill>
                  <a:srgbClr val="006600"/>
                </a:solidFill>
                <a:latin typeface="Book Antiqua" panose="02040602050305030304" pitchFamily="18" charset="0"/>
              </a:rPr>
              <a:t>, która znacząco wyparła rolnictwo, tym razem ustąpi miejsca usługom i to usługom </a:t>
            </a:r>
            <a:r>
              <a:rPr lang="pl-PL" sz="3200" b="1" dirty="0" smtClean="0">
                <a:solidFill>
                  <a:srgbClr val="006600"/>
                </a:solidFill>
                <a:latin typeface="Book Antiqua" panose="02040602050305030304" pitchFamily="18" charset="0"/>
              </a:rPr>
              <a:t>korzystającym                </a:t>
            </a:r>
            <a:r>
              <a:rPr lang="pl-PL" sz="3200" b="1" dirty="0">
                <a:solidFill>
                  <a:srgbClr val="006600"/>
                </a:solidFill>
                <a:latin typeface="Book Antiqua" panose="02040602050305030304" pitchFamily="18" charset="0"/>
              </a:rPr>
              <a:t>z nowych technologii, ze wskazaniem na zawody kreatywne, np. rozrywkę</a:t>
            </a:r>
            <a:r>
              <a:rPr lang="pl-PL" sz="3200" b="1" dirty="0" smtClean="0">
                <a:solidFill>
                  <a:srgbClr val="006600"/>
                </a:solidFill>
                <a:latin typeface="Book Antiqua" panose="02040602050305030304" pitchFamily="18" charset="0"/>
              </a:rPr>
              <a:t>,              </a:t>
            </a:r>
            <a:r>
              <a:rPr lang="pl-PL" sz="3200" b="1" dirty="0">
                <a:solidFill>
                  <a:srgbClr val="006600"/>
                </a:solidFill>
                <a:latin typeface="Book Antiqua" panose="02040602050305030304" pitchFamily="18" charset="0"/>
              </a:rPr>
              <a:t>czyli to, czego proces </a:t>
            </a:r>
            <a:r>
              <a:rPr lang="pl-PL" sz="3200" b="1" dirty="0" smtClean="0">
                <a:solidFill>
                  <a:srgbClr val="006600"/>
                </a:solidFill>
                <a:latin typeface="Book Antiqua" panose="02040602050305030304" pitchFamily="18" charset="0"/>
              </a:rPr>
              <a:t>automatyzacji nie </a:t>
            </a:r>
            <a:r>
              <a:rPr lang="pl-PL" sz="3200" b="1" dirty="0">
                <a:solidFill>
                  <a:srgbClr val="006600"/>
                </a:solidFill>
                <a:latin typeface="Book Antiqua" panose="02040602050305030304" pitchFamily="18" charset="0"/>
              </a:rPr>
              <a:t>będzie w stanie </a:t>
            </a:r>
            <a:r>
              <a:rPr lang="pl-PL" sz="3200" b="1" dirty="0" smtClean="0">
                <a:solidFill>
                  <a:srgbClr val="006600"/>
                </a:solidFill>
                <a:latin typeface="Book Antiqua" panose="02040602050305030304" pitchFamily="18" charset="0"/>
              </a:rPr>
              <a:t>przejąć.</a:t>
            </a:r>
            <a:endParaRPr lang="pl-PL" sz="3200" b="1" dirty="0">
              <a:solidFill>
                <a:srgbClr val="006600"/>
              </a:solidFill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0"/>
            <a:ext cx="2339752" cy="1484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9389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87104" y="475819"/>
            <a:ext cx="8229600" cy="1600200"/>
          </a:xfrm>
        </p:spPr>
        <p:txBody>
          <a:bodyPr/>
          <a:lstStyle/>
          <a:p>
            <a:r>
              <a:rPr lang="pl-PL" sz="2800" b="1" dirty="0" smtClean="0"/>
              <a:t/>
            </a:r>
            <a:br>
              <a:rPr lang="pl-PL" sz="2800" b="1" dirty="0" smtClean="0"/>
            </a:br>
            <a:r>
              <a:rPr lang="pl-PL" sz="2800" b="1" dirty="0"/>
              <a:t/>
            </a:r>
            <a:br>
              <a:rPr lang="pl-PL" sz="2800" b="1" dirty="0"/>
            </a:br>
            <a:r>
              <a:rPr lang="pl-PL" sz="2800" b="1" dirty="0" smtClean="0"/>
              <a:t/>
            </a:r>
            <a:br>
              <a:rPr lang="pl-PL" sz="2800" b="1" dirty="0" smtClean="0"/>
            </a:br>
            <a:r>
              <a:rPr lang="pl-PL" sz="2800" b="1" dirty="0" smtClean="0"/>
              <a:t>                     </a:t>
            </a:r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</a:rPr>
              <a:t>Siła </a:t>
            </a:r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</a:rPr>
              <a:t>technologii</a:t>
            </a:r>
            <a:r>
              <a:rPr lang="pl-PL" b="1" dirty="0"/>
              <a:t/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683568" y="2132856"/>
            <a:ext cx="79208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 smtClean="0">
                <a:solidFill>
                  <a:srgbClr val="006600"/>
                </a:solidFill>
                <a:latin typeface="+mj-lt"/>
              </a:rPr>
              <a:t>Rozwój </a:t>
            </a:r>
            <a:r>
              <a:rPr lang="pl-PL" sz="3200" b="1" dirty="0">
                <a:solidFill>
                  <a:srgbClr val="006600"/>
                </a:solidFill>
                <a:latin typeface="+mj-lt"/>
              </a:rPr>
              <a:t>sektora IT sprawia, że wzrasta zapotrzebowanie na </a:t>
            </a:r>
            <a:r>
              <a:rPr lang="pl-PL" sz="3200" b="1" dirty="0" smtClean="0">
                <a:solidFill>
                  <a:srgbClr val="006600"/>
                </a:solidFill>
                <a:latin typeface="+mj-lt"/>
              </a:rPr>
              <a:t>specjalistów </a:t>
            </a:r>
            <a:r>
              <a:rPr lang="pl-PL" sz="3200" b="1" dirty="0" smtClean="0">
                <a:solidFill>
                  <a:srgbClr val="006600"/>
                </a:solidFill>
                <a:latin typeface="+mj-lt"/>
              </a:rPr>
              <a:t>i </a:t>
            </a:r>
            <a:r>
              <a:rPr lang="pl-PL" sz="3200" b="1" dirty="0">
                <a:solidFill>
                  <a:srgbClr val="006600"/>
                </a:solidFill>
                <a:latin typeface="+mj-lt"/>
              </a:rPr>
              <a:t>ekspertów z tej branży, a stały postęp technologiczny wymusza powstawanie nowych zawodów. Z jednej strony w cenie są programiści, testerzy gier </a:t>
            </a:r>
            <a:r>
              <a:rPr lang="pl-PL" sz="3200" b="1" dirty="0" smtClean="0">
                <a:solidFill>
                  <a:srgbClr val="006600"/>
                </a:solidFill>
                <a:latin typeface="+mj-lt"/>
              </a:rPr>
              <a:t>            i </a:t>
            </a:r>
            <a:r>
              <a:rPr lang="pl-PL" sz="3200" b="1" dirty="0">
                <a:solidFill>
                  <a:srgbClr val="006600"/>
                </a:solidFill>
                <a:latin typeface="+mj-lt"/>
              </a:rPr>
              <a:t>animatorzy.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126"/>
            <a:ext cx="296227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213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>
                    <a:lumMod val="50000"/>
                  </a:schemeClr>
                </a:solidFill>
              </a:rPr>
              <a:t>Zmiany na rynku pracy</a:t>
            </a:r>
            <a:endParaRPr lang="pl-PL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10239"/>
            <a:ext cx="8229600" cy="4525963"/>
          </a:xfrm>
        </p:spPr>
        <p:txBody>
          <a:bodyPr>
            <a:normAutofit/>
          </a:bodyPr>
          <a:lstStyle/>
          <a:p>
            <a:pPr marL="2286000" lvl="5" indent="0" algn="just">
              <a:buNone/>
            </a:pPr>
            <a:r>
              <a:rPr lang="pl-PL" sz="2400" b="1" dirty="0" smtClean="0">
                <a:solidFill>
                  <a:srgbClr val="006600"/>
                </a:solidFill>
                <a:latin typeface="Book Antiqua" panose="02040602050305030304" pitchFamily="18" charset="0"/>
              </a:rPr>
              <a:t>D</a:t>
            </a:r>
            <a:r>
              <a:rPr lang="pl-PL" sz="2400" b="1" dirty="0" smtClean="0">
                <a:solidFill>
                  <a:srgbClr val="006600"/>
                </a:solidFill>
                <a:latin typeface="Book Antiqua" panose="02040602050305030304" pitchFamily="18" charset="0"/>
              </a:rPr>
              <a:t>o </a:t>
            </a:r>
            <a:r>
              <a:rPr lang="pl-PL" sz="2400" b="1" dirty="0">
                <a:solidFill>
                  <a:srgbClr val="006600"/>
                </a:solidFill>
                <a:latin typeface="Book Antiqua" panose="02040602050305030304" pitchFamily="18" charset="0"/>
              </a:rPr>
              <a:t>roku 2030 najprawdopodobniej zautomatyzuje się do 10,4 miliona wszystkich miejsc pracy (Wielka Brytania). Okazuje się jednak, że w porównaniu z innymi krajami, najwięcej zawodów, które staną się niepotrzebne jest w USA. W Niemczech zniknie </a:t>
            </a:r>
            <a:r>
              <a:rPr lang="pl-PL" sz="2400" b="1" dirty="0" smtClean="0">
                <a:solidFill>
                  <a:srgbClr val="006600"/>
                </a:solidFill>
                <a:latin typeface="Book Antiqua" panose="02040602050305030304" pitchFamily="18" charset="0"/>
              </a:rPr>
              <a:t>         35% </a:t>
            </a:r>
            <a:r>
              <a:rPr lang="pl-PL" sz="2400" b="1" dirty="0">
                <a:solidFill>
                  <a:srgbClr val="006600"/>
                </a:solidFill>
                <a:latin typeface="Book Antiqua" panose="02040602050305030304" pitchFamily="18" charset="0"/>
              </a:rPr>
              <a:t>profesji, w Wielkiej Brytanii </a:t>
            </a:r>
            <a:r>
              <a:rPr lang="pl-PL" sz="2400" b="1" dirty="0" smtClean="0">
                <a:solidFill>
                  <a:srgbClr val="006600"/>
                </a:solidFill>
                <a:latin typeface="Book Antiqua" panose="02040602050305030304" pitchFamily="18" charset="0"/>
              </a:rPr>
              <a:t>30%, </a:t>
            </a:r>
            <a:r>
              <a:rPr lang="pl-PL" sz="2400" b="1" dirty="0">
                <a:solidFill>
                  <a:srgbClr val="006600"/>
                </a:solidFill>
                <a:latin typeface="Book Antiqua" panose="02040602050305030304" pitchFamily="18" charset="0"/>
              </a:rPr>
              <a:t>natomiast w Japonii </a:t>
            </a:r>
            <a:r>
              <a:rPr lang="pl-PL" sz="2400" b="1" dirty="0" smtClean="0">
                <a:solidFill>
                  <a:srgbClr val="006600"/>
                </a:solidFill>
                <a:latin typeface="Book Antiqua" panose="02040602050305030304" pitchFamily="18" charset="0"/>
              </a:rPr>
              <a:t>– 21% wszystkich </a:t>
            </a:r>
            <a:r>
              <a:rPr lang="pl-PL" sz="2400" b="1" dirty="0">
                <a:solidFill>
                  <a:srgbClr val="006600"/>
                </a:solidFill>
                <a:latin typeface="Book Antiqua" panose="02040602050305030304" pitchFamily="18" charset="0"/>
              </a:rPr>
              <a:t>zawodów</a:t>
            </a:r>
            <a:r>
              <a:rPr lang="pl-PL" sz="2400" dirty="0">
                <a:latin typeface="Book Antiqua" panose="02040602050305030304" pitchFamily="18" charset="0"/>
              </a:rPr>
              <a:t>.</a:t>
            </a:r>
            <a:endParaRPr lang="pl-PL" sz="2400" dirty="0"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32856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4965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76672"/>
            <a:ext cx="8229600" cy="2204864"/>
          </a:xfrm>
        </p:spPr>
        <p:txBody>
          <a:bodyPr/>
          <a:lstStyle/>
          <a:p>
            <a:r>
              <a:rPr lang="pl-PL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l-PL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l-PL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l-PL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pl-PL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l-PL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l-PL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l-PL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pl-PL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l-PL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l-PL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l-PL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pl-PL" b="1" dirty="0" smtClean="0">
                <a:solidFill>
                  <a:schemeClr val="tx2">
                    <a:lumMod val="50000"/>
                  </a:schemeClr>
                </a:solidFill>
              </a:rPr>
              <a:t>Jakie </a:t>
            </a:r>
            <a:r>
              <a:rPr lang="pl-PL" b="1" dirty="0">
                <a:solidFill>
                  <a:schemeClr val="tx2">
                    <a:lumMod val="50000"/>
                  </a:schemeClr>
                </a:solidFill>
              </a:rPr>
              <a:t>zmiany nastąpią </a:t>
            </a:r>
            <a:r>
              <a:rPr lang="pl-PL" b="1" dirty="0" smtClean="0">
                <a:solidFill>
                  <a:schemeClr val="tx2">
                    <a:lumMod val="50000"/>
                  </a:schemeClr>
                </a:solidFill>
              </a:rPr>
              <a:t>    w </a:t>
            </a:r>
            <a:r>
              <a:rPr lang="pl-PL" b="1" dirty="0">
                <a:solidFill>
                  <a:schemeClr val="tx2">
                    <a:lumMod val="50000"/>
                  </a:schemeClr>
                </a:solidFill>
              </a:rPr>
              <a:t>IT?</a:t>
            </a:r>
            <a:br>
              <a:rPr lang="pl-PL" b="1" dirty="0">
                <a:solidFill>
                  <a:schemeClr val="tx2">
                    <a:lumMod val="50000"/>
                  </a:schemeClr>
                </a:solidFill>
              </a:rPr>
            </a:br>
            <a:endParaRPr lang="pl-PL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pl-PL" sz="3600" b="1" dirty="0">
                <a:solidFill>
                  <a:srgbClr val="006600"/>
                </a:solidFill>
                <a:latin typeface="Book Antiqua" panose="02040602050305030304" pitchFamily="18" charset="0"/>
              </a:rPr>
              <a:t>Prawdziwe oblężenie na rynku pracy od wielu lat obserwujemy w branży IT. </a:t>
            </a:r>
            <a:r>
              <a:rPr lang="pl-PL" sz="3600" b="1" dirty="0" smtClean="0">
                <a:solidFill>
                  <a:srgbClr val="006600"/>
                </a:solidFill>
                <a:latin typeface="Book Antiqua" panose="02040602050305030304" pitchFamily="18" charset="0"/>
              </a:rPr>
              <a:t> </a:t>
            </a:r>
            <a:r>
              <a:rPr lang="pl-PL" sz="3600" b="1" dirty="0" smtClean="0">
                <a:solidFill>
                  <a:srgbClr val="006600"/>
                </a:solidFill>
                <a:latin typeface="Book Antiqua" panose="02040602050305030304" pitchFamily="18" charset="0"/>
              </a:rPr>
              <a:t>W </a:t>
            </a:r>
            <a:r>
              <a:rPr lang="pl-PL" sz="3600" b="1" dirty="0" smtClean="0">
                <a:solidFill>
                  <a:srgbClr val="006600"/>
                </a:solidFill>
                <a:latin typeface="Book Antiqua" panose="02040602050305030304" pitchFamily="18" charset="0"/>
              </a:rPr>
              <a:t>2014 roku </a:t>
            </a:r>
            <a:r>
              <a:rPr lang="pl-PL" sz="3600" b="1" dirty="0">
                <a:solidFill>
                  <a:srgbClr val="006600"/>
                </a:solidFill>
                <a:latin typeface="Book Antiqua" panose="02040602050305030304" pitchFamily="18" charset="0"/>
              </a:rPr>
              <a:t>przynajmniej 19 mln osób na świecie zajmowało się kodowaniem, w tym 11 mln robiło to </a:t>
            </a:r>
            <a:r>
              <a:rPr lang="pl-PL" sz="3600" b="1" dirty="0" smtClean="0">
                <a:solidFill>
                  <a:srgbClr val="006600"/>
                </a:solidFill>
                <a:latin typeface="Book Antiqua" panose="02040602050305030304" pitchFamily="18" charset="0"/>
              </a:rPr>
              <a:t>zawodowo - do </a:t>
            </a:r>
            <a:r>
              <a:rPr lang="pl-PL" sz="3600" b="1" dirty="0">
                <a:solidFill>
                  <a:srgbClr val="006600"/>
                </a:solidFill>
                <a:latin typeface="Book Antiqua" panose="02040602050305030304" pitchFamily="18" charset="0"/>
              </a:rPr>
              <a:t>2019 </a:t>
            </a:r>
            <a:r>
              <a:rPr lang="pl-PL" sz="3600" b="1" dirty="0" smtClean="0">
                <a:solidFill>
                  <a:srgbClr val="006600"/>
                </a:solidFill>
                <a:latin typeface="Book Antiqua" panose="02040602050305030304" pitchFamily="18" charset="0"/>
              </a:rPr>
              <a:t>roku </a:t>
            </a:r>
            <a:r>
              <a:rPr lang="pl-PL" sz="3600" b="1" dirty="0">
                <a:solidFill>
                  <a:srgbClr val="006600"/>
                </a:solidFill>
                <a:latin typeface="Book Antiqua" panose="02040602050305030304" pitchFamily="18" charset="0"/>
              </a:rPr>
              <a:t>ich liczba wzrośnie o 45 </a:t>
            </a:r>
            <a:r>
              <a:rPr lang="pl-PL" sz="3600" b="1" dirty="0">
                <a:solidFill>
                  <a:srgbClr val="006600"/>
                </a:solidFill>
                <a:latin typeface="Book Antiqua" panose="02040602050305030304" pitchFamily="18" charset="0"/>
              </a:rPr>
              <a:t>%</a:t>
            </a:r>
            <a:r>
              <a:rPr lang="pl-PL" sz="3600" b="1" dirty="0" smtClean="0">
                <a:solidFill>
                  <a:srgbClr val="006600"/>
                </a:solidFill>
                <a:latin typeface="Book Antiqua" panose="02040602050305030304" pitchFamily="18" charset="0"/>
              </a:rPr>
              <a:t> </a:t>
            </a:r>
            <a:r>
              <a:rPr lang="pl-PL" sz="3600" b="1" dirty="0">
                <a:solidFill>
                  <a:srgbClr val="006600"/>
                </a:solidFill>
                <a:latin typeface="Book Antiqua" panose="02040602050305030304" pitchFamily="18" charset="0"/>
              </a:rPr>
              <a:t>i przekroczy 26 </a:t>
            </a:r>
            <a:r>
              <a:rPr lang="pl-PL" sz="3600" b="1" dirty="0" smtClean="0">
                <a:solidFill>
                  <a:srgbClr val="006600"/>
                </a:solidFill>
                <a:latin typeface="Book Antiqua" panose="02040602050305030304" pitchFamily="18" charset="0"/>
              </a:rPr>
              <a:t>mln. </a:t>
            </a:r>
            <a:r>
              <a:rPr lang="pl-PL" sz="3600" b="1" dirty="0">
                <a:solidFill>
                  <a:srgbClr val="006600"/>
                </a:solidFill>
                <a:latin typeface="Book Antiqua" panose="02040602050305030304" pitchFamily="18" charset="0"/>
              </a:rPr>
              <a:t>Jednocześnie, w samej Europie do 2020 roku ma powstać nawet milion nowych miejsc pracy w branży </a:t>
            </a:r>
            <a:r>
              <a:rPr lang="pl-PL" sz="3600" b="1" dirty="0" smtClean="0">
                <a:solidFill>
                  <a:srgbClr val="006600"/>
                </a:solidFill>
                <a:latin typeface="Book Antiqua" panose="02040602050305030304" pitchFamily="18" charset="0"/>
              </a:rPr>
              <a:t>IT4.  </a:t>
            </a:r>
            <a:r>
              <a:rPr lang="pl-PL" sz="3600" b="1" dirty="0" smtClean="0">
                <a:solidFill>
                  <a:srgbClr val="006600"/>
                </a:solidFill>
                <a:latin typeface="Book Antiqua" panose="02040602050305030304" pitchFamily="18" charset="0"/>
              </a:rPr>
              <a:t>W </a:t>
            </a:r>
            <a:r>
              <a:rPr lang="pl-PL" sz="3600" b="1" dirty="0" smtClean="0">
                <a:solidFill>
                  <a:srgbClr val="006600"/>
                </a:solidFill>
                <a:latin typeface="Book Antiqua" panose="02040602050305030304" pitchFamily="18" charset="0"/>
              </a:rPr>
              <a:t>Polsce średnie wynagrodzenie kształtuje </a:t>
            </a:r>
            <a:r>
              <a:rPr lang="pl-PL" sz="3600" b="1" dirty="0">
                <a:solidFill>
                  <a:srgbClr val="006600"/>
                </a:solidFill>
                <a:latin typeface="Book Antiqua" panose="02040602050305030304" pitchFamily="18" charset="0"/>
              </a:rPr>
              <a:t>się na poziomie </a:t>
            </a:r>
            <a:r>
              <a:rPr lang="pl-PL" sz="3600" b="1" dirty="0" smtClean="0">
                <a:solidFill>
                  <a:srgbClr val="006600"/>
                </a:solidFill>
                <a:latin typeface="Book Antiqua" panose="02040602050305030304" pitchFamily="18" charset="0"/>
              </a:rPr>
              <a:t>8000 zł</a:t>
            </a:r>
            <a:r>
              <a:rPr lang="pl-PL" sz="3600" b="1" dirty="0">
                <a:solidFill>
                  <a:srgbClr val="006600"/>
                </a:solidFill>
                <a:latin typeface="Book Antiqua" panose="02040602050305030304" pitchFamily="18" charset="0"/>
              </a:rPr>
              <a:t> </a:t>
            </a:r>
            <a:r>
              <a:rPr lang="pl-PL" sz="3600" b="1" dirty="0" smtClean="0">
                <a:solidFill>
                  <a:srgbClr val="006600"/>
                </a:solidFill>
                <a:latin typeface="Book Antiqua" panose="02040602050305030304" pitchFamily="18" charset="0"/>
              </a:rPr>
              <a:t>i</a:t>
            </a:r>
            <a:r>
              <a:rPr lang="pl-PL" sz="3600" b="1" dirty="0" smtClean="0">
                <a:solidFill>
                  <a:srgbClr val="006600"/>
                </a:solidFill>
                <a:latin typeface="Book Antiqua" panose="02040602050305030304" pitchFamily="18" charset="0"/>
              </a:rPr>
              <a:t> </a:t>
            </a:r>
            <a:r>
              <a:rPr lang="pl-PL" sz="3600" b="1" dirty="0">
                <a:solidFill>
                  <a:srgbClr val="006600"/>
                </a:solidFill>
                <a:latin typeface="Book Antiqua" panose="02040602050305030304" pitchFamily="18" charset="0"/>
              </a:rPr>
              <a:t>nadal brakuje specjalistów w tej branży. </a:t>
            </a:r>
            <a:r>
              <a:rPr lang="pl-PL" sz="3600" b="1" dirty="0" smtClean="0">
                <a:solidFill>
                  <a:srgbClr val="006600"/>
                </a:solidFill>
                <a:latin typeface="Book Antiqua" panose="02040602050305030304" pitchFamily="18" charset="0"/>
              </a:rPr>
              <a:t> Największ</a:t>
            </a:r>
            <a:r>
              <a:rPr lang="pl-PL" sz="3600" b="1" dirty="0" smtClean="0">
                <a:solidFill>
                  <a:srgbClr val="006600"/>
                </a:solidFill>
                <a:latin typeface="Book Antiqua" panose="02040602050305030304" pitchFamily="18" charset="0"/>
              </a:rPr>
              <a:t>e zapotrzebowanie obserwuje się </a:t>
            </a:r>
            <a:r>
              <a:rPr lang="pl-PL" sz="3600" b="1" dirty="0" smtClean="0">
                <a:solidFill>
                  <a:srgbClr val="006600"/>
                </a:solidFill>
                <a:latin typeface="Book Antiqua" panose="02040602050305030304" pitchFamily="18" charset="0"/>
              </a:rPr>
              <a:t>dla </a:t>
            </a:r>
            <a:r>
              <a:rPr lang="pl-PL" sz="3600" b="1" dirty="0">
                <a:solidFill>
                  <a:srgbClr val="006600"/>
                </a:solidFill>
                <a:latin typeface="Book Antiqua" panose="02040602050305030304" pitchFamily="18" charset="0"/>
              </a:rPr>
              <a:t>programistów JAVA, </a:t>
            </a:r>
            <a:r>
              <a:rPr lang="pl-PL" sz="3600" b="1" dirty="0" smtClean="0">
                <a:solidFill>
                  <a:srgbClr val="006600"/>
                </a:solidFill>
                <a:latin typeface="Book Antiqua" panose="02040602050305030304" pitchFamily="18" charset="0"/>
              </a:rPr>
              <a:t>NET</a:t>
            </a:r>
            <a:r>
              <a:rPr lang="pl-PL" sz="3600" b="1" dirty="0">
                <a:solidFill>
                  <a:srgbClr val="006600"/>
                </a:solidFill>
                <a:latin typeface="Book Antiqua" panose="02040602050305030304" pitchFamily="18" charset="0"/>
              </a:rPr>
              <a:t>, </a:t>
            </a:r>
            <a:r>
              <a:rPr lang="pl-PL" sz="3600" b="1" dirty="0" smtClean="0">
                <a:solidFill>
                  <a:srgbClr val="006600"/>
                </a:solidFill>
                <a:latin typeface="Book Antiqua" panose="02040602050305030304" pitchFamily="18" charset="0"/>
              </a:rPr>
              <a:t>PHP. </a:t>
            </a:r>
            <a:endParaRPr lang="pl-PL" sz="3600" b="1" dirty="0" smtClean="0">
              <a:solidFill>
                <a:srgbClr val="006600"/>
              </a:solidFill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043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b="1" dirty="0">
                <a:solidFill>
                  <a:srgbClr val="006600"/>
                </a:solidFill>
                <a:latin typeface="Book Antiqua" panose="02040602050305030304" pitchFamily="18" charset="0"/>
              </a:rPr>
              <a:t>O</a:t>
            </a:r>
            <a:r>
              <a:rPr lang="pl-PL" sz="2800" b="1" dirty="0" smtClean="0">
                <a:solidFill>
                  <a:srgbClr val="006600"/>
                </a:solidFill>
                <a:latin typeface="Book Antiqua" panose="02040602050305030304" pitchFamily="18" charset="0"/>
              </a:rPr>
              <a:t>kazuje </a:t>
            </a:r>
            <a:r>
              <a:rPr lang="pl-PL" sz="2800" b="1" dirty="0">
                <a:solidFill>
                  <a:srgbClr val="006600"/>
                </a:solidFill>
                <a:latin typeface="Book Antiqua" panose="02040602050305030304" pitchFamily="18" charset="0"/>
              </a:rPr>
              <a:t>się jednak, że nawet zawód </a:t>
            </a:r>
            <a:r>
              <a:rPr lang="pl-PL" sz="2800" b="1" dirty="0" smtClean="0">
                <a:solidFill>
                  <a:srgbClr val="006600"/>
                </a:solidFill>
                <a:latin typeface="Book Antiqua" panose="02040602050305030304" pitchFamily="18" charset="0"/>
              </a:rPr>
              <a:t>programisty,  </a:t>
            </a:r>
            <a:r>
              <a:rPr lang="pl-PL" sz="2800" b="1" dirty="0">
                <a:solidFill>
                  <a:srgbClr val="006600"/>
                </a:solidFill>
                <a:latin typeface="Book Antiqua" panose="02040602050305030304" pitchFamily="18" charset="0"/>
              </a:rPr>
              <a:t>pomimo obecnego ogromnego </a:t>
            </a:r>
            <a:r>
              <a:rPr lang="pl-PL" sz="2800" b="1" dirty="0" smtClean="0">
                <a:solidFill>
                  <a:srgbClr val="006600"/>
                </a:solidFill>
                <a:latin typeface="Book Antiqua" panose="02040602050305030304" pitchFamily="18" charset="0"/>
              </a:rPr>
              <a:t>zapotrzebowania, może </a:t>
            </a:r>
            <a:r>
              <a:rPr lang="pl-PL" sz="2800" b="1" dirty="0">
                <a:solidFill>
                  <a:srgbClr val="006600"/>
                </a:solidFill>
                <a:latin typeface="Book Antiqua" panose="02040602050305030304" pitchFamily="18" charset="0"/>
              </a:rPr>
              <a:t>zostać w dużej mierze </a:t>
            </a:r>
            <a:r>
              <a:rPr lang="pl-PL" sz="2800" b="1" dirty="0" smtClean="0">
                <a:solidFill>
                  <a:srgbClr val="006600"/>
                </a:solidFill>
                <a:latin typeface="Book Antiqua" panose="02040602050305030304" pitchFamily="18" charset="0"/>
              </a:rPr>
              <a:t>zautomatyzowany. </a:t>
            </a:r>
            <a:r>
              <a:rPr lang="pl-PL" sz="2800" b="1" dirty="0">
                <a:solidFill>
                  <a:srgbClr val="006600"/>
                </a:solidFill>
                <a:latin typeface="Book Antiqua" panose="02040602050305030304" pitchFamily="18" charset="0"/>
              </a:rPr>
              <a:t>W dalszej perspektywie zmniejszy się popyt na typowych programistów, a wzrośnie na rzecz projektantów rozwiązań, analityków i koordynatorów projektów. Znikną też zawody związane z testowaniem oprogramowania i zostaną zastąpione przez testy automatyczne. Z obserwacji </a:t>
            </a:r>
            <a:r>
              <a:rPr lang="pl-PL" sz="2800" b="1" dirty="0" smtClean="0">
                <a:solidFill>
                  <a:srgbClr val="006600"/>
                </a:solidFill>
                <a:latin typeface="Book Antiqua" panose="02040602050305030304" pitchFamily="18" charset="0"/>
              </a:rPr>
              <a:t> wynika</a:t>
            </a:r>
            <a:r>
              <a:rPr lang="pl-PL" sz="2800" b="1" dirty="0">
                <a:solidFill>
                  <a:srgbClr val="006600"/>
                </a:solidFill>
                <a:latin typeface="Book Antiqua" panose="02040602050305030304" pitchFamily="18" charset="0"/>
              </a:rPr>
              <a:t>, że coraz bardziej cenione będą tzw. umiejętności miękkie – komunikacja, praca zespołowa, umiejętność prezentacji. </a:t>
            </a:r>
          </a:p>
        </p:txBody>
      </p:sp>
    </p:spTree>
    <p:extLst>
      <p:ext uri="{BB962C8B-B14F-4D97-AF65-F5344CB8AC3E}">
        <p14:creationId xmlns:p14="http://schemas.microsoft.com/office/powerpoint/2010/main" val="897613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ierownictwo">
  <a:themeElements>
    <a:clrScheme name="Kierownictw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Kierownictw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ierownictw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333</TotalTime>
  <Words>790</Words>
  <Application>Microsoft Office PowerPoint</Application>
  <PresentationFormat>Pokaz na ekranie (4:3)</PresentationFormat>
  <Paragraphs>45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Kierownictwo</vt:lpstr>
      <vt:lpstr>    Zawody przyszłości </vt:lpstr>
      <vt:lpstr>RYNEK PRACY</vt:lpstr>
      <vt:lpstr>Przewidywania</vt:lpstr>
      <vt:lpstr>         Zawody przyszłości</vt:lpstr>
      <vt:lpstr>Zawody przyszłości</vt:lpstr>
      <vt:lpstr>                        Siła technologii </vt:lpstr>
      <vt:lpstr>Zmiany na rynku pracy</vt:lpstr>
      <vt:lpstr>      Jakie zmiany nastąpią     w IT? </vt:lpstr>
      <vt:lpstr>Prezentacja programu PowerPoint</vt:lpstr>
      <vt:lpstr>Prezentacja programu PowerPoint</vt:lpstr>
      <vt:lpstr>Witamy w erze freelancerów </vt:lpstr>
      <vt:lpstr>                     Kariera na YouTube               i nie tylko </vt:lpstr>
      <vt:lpstr>                   Nowe zawody powstają                             właśnie teraz </vt:lpstr>
      <vt:lpstr>  Jakie zawody będą potrzebne w przyszłości? </vt:lpstr>
      <vt:lpstr>Powodzenia! </vt:lpstr>
    </vt:vector>
  </TitlesOfParts>
  <Company>Rycho444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Rycho Rych</dc:creator>
  <cp:lastModifiedBy>CZARKII</cp:lastModifiedBy>
  <cp:revision>31</cp:revision>
  <cp:lastPrinted>2019-11-12T20:16:12Z</cp:lastPrinted>
  <dcterms:created xsi:type="dcterms:W3CDTF">2017-01-20T15:17:02Z</dcterms:created>
  <dcterms:modified xsi:type="dcterms:W3CDTF">2019-11-12T20:17:45Z</dcterms:modified>
</cp:coreProperties>
</file>